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7"/>
  </p:notesMasterIdLst>
  <p:sldIdLst>
    <p:sldId id="276" r:id="rId2"/>
    <p:sldId id="279" r:id="rId3"/>
    <p:sldId id="282" r:id="rId4"/>
    <p:sldId id="281" r:id="rId5"/>
    <p:sldId id="286" r:id="rId6"/>
    <p:sldId id="287" r:id="rId7"/>
    <p:sldId id="291" r:id="rId8"/>
    <p:sldId id="290" r:id="rId9"/>
    <p:sldId id="289" r:id="rId10"/>
    <p:sldId id="278" r:id="rId11"/>
    <p:sldId id="280" r:id="rId12"/>
    <p:sldId id="283" r:id="rId13"/>
    <p:sldId id="284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50" autoAdjust="0"/>
  </p:normalViewPr>
  <p:slideViewPr>
    <p:cSldViewPr snapToGrid="0">
      <p:cViewPr varScale="1">
        <p:scale>
          <a:sx n="55" d="100"/>
          <a:sy n="55" d="100"/>
        </p:scale>
        <p:origin x="12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48F8D-022D-404F-B7E9-2A064090EDFB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1DB9F-BB1B-4B09-A1A4-736F1DCF5F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0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https://www.azavea.com/blog/2015/12/21/tools-for-getting-data-out-of-openstreetmap-and-into-desktop-gis/</a:t>
            </a:r>
          </a:p>
          <a:p>
            <a:r>
              <a:rPr lang="fr-FR" smtClean="0"/>
              <a:t>https://land.copernicus.eu/imagery-in-situ/eu-dem/eu-dem-v1.1?tab=mapview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1DB9F-BB1B-4B09-A1A4-736F1DCF5F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38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Espace réservé des commentair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altLang="fr-FR">
                <a:latin typeface="Arial" panose="020B0604020202020204" pitchFamily="34" charset="0"/>
              </a:rPr>
              <a:t>Cartographie réalisée sur le théatre (MGCP) téléchargeable sur le site du 28GG </a:t>
            </a:r>
          </a:p>
        </p:txBody>
      </p:sp>
      <p:sp>
        <p:nvSpPr>
          <p:cNvPr id="12493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4FE29A-0FFA-4EAC-A640-10268E671FEF}" type="slidenum">
              <a:rPr lang="fr-FR" altLang="fr-FR"/>
              <a:pPr/>
              <a:t>23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8672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7763" name="Espace réservé des commentair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altLang="fr-FR">
                <a:latin typeface="Arial" panose="020B0604020202020204" pitchFamily="34" charset="0"/>
              </a:rPr>
              <a:t>Vous pouvez télécharger ce type de produits sur le site Intradef du 28GG pour les plus récents, les autres sur le catalogue de l’EGI.</a:t>
            </a:r>
          </a:p>
        </p:txBody>
      </p:sp>
      <p:sp>
        <p:nvSpPr>
          <p:cNvPr id="11776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ACC852-FC97-4FDE-92C8-D0F63EDFB18C}" type="slidenum">
              <a:rPr lang="fr-FR" altLang="fr-FR"/>
              <a:pPr/>
              <a:t>24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47154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9811" name="Espace réservé des commentair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altLang="fr-FR" sz="1600">
                <a:latin typeface="Arial" panose="020B0604020202020204" pitchFamily="34" charset="0"/>
              </a:rPr>
              <a:t>Le 28</a:t>
            </a:r>
            <a:r>
              <a:rPr lang="fr-FR" altLang="fr-FR" sz="1600" baseline="30000">
                <a:latin typeface="Arial" panose="020B0604020202020204" pitchFamily="34" charset="0"/>
              </a:rPr>
              <a:t>e</a:t>
            </a:r>
            <a:r>
              <a:rPr lang="fr-FR" altLang="fr-FR" sz="1600">
                <a:latin typeface="Arial" panose="020B0604020202020204" pitchFamily="34" charset="0"/>
              </a:rPr>
              <a:t> GG a également pour mission de mettre à jour les cartes de camps de manœuvre. Vous pouvez vous rendre sur leur site (lien en pièce jointe) et télécharger leurs cartes.</a:t>
            </a:r>
          </a:p>
        </p:txBody>
      </p:sp>
      <p:sp>
        <p:nvSpPr>
          <p:cNvPr id="11981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64F7EC-DB9F-46A5-B64A-DBB9FFB03107}" type="slidenum">
              <a:rPr lang="fr-FR" altLang="fr-FR"/>
              <a:pPr/>
              <a:t>25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2774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1555" name="Espace réservé des commentair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altLang="fr-FR" sz="1600"/>
              <a:t>Pour accéder au site de l’EGI</a:t>
            </a:r>
          </a:p>
        </p:txBody>
      </p:sp>
      <p:sp>
        <p:nvSpPr>
          <p:cNvPr id="15155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0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075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075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075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FA2A086-7015-4C97-BA6D-D976F45991F9}" type="slidenum">
              <a:rPr lang="fr-FR" altLang="fr-FR" smtClean="0"/>
              <a:pPr/>
              <a:t>14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1133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2579" name="Espace réservé des commentair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/>
          </a:p>
        </p:txBody>
      </p:sp>
      <p:sp>
        <p:nvSpPr>
          <p:cNvPr id="15258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0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075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075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075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1957912-63F7-4A8E-AE6F-FA2BEB0C3766}" type="slidenum">
              <a:rPr lang="fr-FR" altLang="fr-FR" smtClean="0"/>
              <a:pPr/>
              <a:t>15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81107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 txBox="1">
            <a:spLocks noGrp="1" noChangeArrowheads="1"/>
          </p:cNvSpPr>
          <p:nvPr/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F03B3D9B-304E-4593-8A8D-5C27BDC7C2FE}" type="slidenum">
              <a:rPr lang="fr-FR" altLang="fr-FR" sz="1200"/>
              <a:pPr algn="r" eaLnBrk="1" hangingPunct="1"/>
              <a:t>17</a:t>
            </a:fld>
            <a:endParaRPr lang="fr-FR" altLang="fr-FR" sz="1200"/>
          </a:p>
        </p:txBody>
      </p:sp>
      <p:sp>
        <p:nvSpPr>
          <p:cNvPr id="153603" name="Rectangle 7"/>
          <p:cNvSpPr txBox="1">
            <a:spLocks noGrp="1" noChangeArrowheads="1"/>
          </p:cNvSpPr>
          <p:nvPr/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84FC898-948F-4235-BA58-329820EBA4AE}" type="slidenum">
              <a:rPr lang="fr-FR" altLang="fr-FR" sz="1200"/>
              <a:pPr algn="r" eaLnBrk="1" hangingPunct="1"/>
              <a:t>17</a:t>
            </a:fld>
            <a:endParaRPr lang="fr-FR" altLang="fr-FR" sz="1200"/>
          </a:p>
        </p:txBody>
      </p:sp>
      <p:sp>
        <p:nvSpPr>
          <p:cNvPr id="153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360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eaLnBrk="1" hangingPunct="1"/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2543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fr-FR" altLang="fr-FR" sz="1600"/>
          </a:p>
        </p:txBody>
      </p:sp>
    </p:spTree>
    <p:extLst>
      <p:ext uri="{BB962C8B-B14F-4D97-AF65-F5344CB8AC3E}">
        <p14:creationId xmlns:p14="http://schemas.microsoft.com/office/powerpoint/2010/main" val="371713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fr-FR" altLang="fr-FR" sz="1600"/>
          </a:p>
        </p:txBody>
      </p:sp>
    </p:spTree>
    <p:extLst>
      <p:ext uri="{BB962C8B-B14F-4D97-AF65-F5344CB8AC3E}">
        <p14:creationId xmlns:p14="http://schemas.microsoft.com/office/powerpoint/2010/main" val="243694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69987" name="Espace réservé des commentair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/>
          </a:p>
        </p:txBody>
      </p:sp>
      <p:sp>
        <p:nvSpPr>
          <p:cNvPr id="16998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0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075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075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075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C598FC-A51A-4C10-BC7E-08C80E287FDA}" type="slidenum">
              <a:rPr lang="fr-FR" altLang="fr-FR" smtClean="0"/>
              <a:pPr/>
              <a:t>20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22788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49690" y="9428165"/>
            <a:ext cx="29464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9F7A9190-1492-4736-BB7C-46DF705BAF2D}" type="slidenum">
              <a:rPr lang="fr-FR" sz="1200"/>
              <a:pPr algn="r" eaLnBrk="1" hangingPunct="1"/>
              <a:t>21</a:t>
            </a:fld>
            <a:endParaRPr lang="fr-FR" sz="1200"/>
          </a:p>
        </p:txBody>
      </p:sp>
      <p:sp>
        <p:nvSpPr>
          <p:cNvPr id="9318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318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72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7763" name="Espace réservé des commentair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altLang="fr-FR">
                <a:latin typeface="Arial" panose="020B0604020202020204" pitchFamily="34" charset="0"/>
              </a:rPr>
              <a:t>Vous pouvez télécharger ce type de produits sur le site Intradef du 28GG pour les plus récents, les autres sur le catalogue de l’EGI.</a:t>
            </a:r>
          </a:p>
        </p:txBody>
      </p:sp>
      <p:sp>
        <p:nvSpPr>
          <p:cNvPr id="11776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ACC852-FC97-4FDE-92C8-D0F63EDFB18C}" type="slidenum">
              <a:rPr lang="fr-FR" altLang="fr-FR"/>
              <a:pPr/>
              <a:t>22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5324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4FBF-4AF8-4639-B60E-CD3D72474494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D4B6C-7F02-4F6D-B4D3-3D1611AA87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66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84FBF-4AF8-4639-B60E-CD3D72474494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D4B6C-7F02-4F6D-B4D3-3D1611AA876D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1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egi-mmvlwf03v.dr-cpt.intradef.gouv.fr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opendatarchives.fr/professionnels.ign.fr/" TargetMode="External"/><Relationship Id="rId2" Type="http://schemas.openxmlformats.org/officeDocument/2006/relationships/hyperlink" Target="https://geoservices.ign.fr/documentation/diffusion/telechargement-donnees-libres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ata.gouv.fr/fr/datasets/donnees-sur-les-installations-radioelectriques-de-plus-de-5-watts-1/" TargetMode="External"/><Relationship Id="rId4" Type="http://schemas.openxmlformats.org/officeDocument/2006/relationships/hyperlink" Target="https://geo.data.gouv.f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il-gg28.intradef.gouv.f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hyperlink" Target="http://portail-gg28.intradef.gouv.fr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pdaacsvc.cr.usgs.gov/appeears" TargetMode="External"/><Relationship Id="rId3" Type="http://schemas.openxmlformats.org/officeDocument/2006/relationships/hyperlink" Target="http://www.sasgis.org/download/" TargetMode="External"/><Relationship Id="rId7" Type="http://schemas.openxmlformats.org/officeDocument/2006/relationships/hyperlink" Target="https://www.opencellid.org/downloads.p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ownload.geofabrik.de/" TargetMode="External"/><Relationship Id="rId5" Type="http://schemas.openxmlformats.org/officeDocument/2006/relationships/hyperlink" Target="https://www.openstreetmap.org/export" TargetMode="External"/><Relationship Id="rId4" Type="http://schemas.openxmlformats.org/officeDocument/2006/relationships/hyperlink" Target="https://geonames.nga.mil/gns/html/namefiles.html" TargetMode="External"/><Relationship Id="rId9" Type="http://schemas.openxmlformats.org/officeDocument/2006/relationships/hyperlink" Target="https://www.opendem.info/link_dem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Comment obtenir des cartes 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59417" y="1735810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/>
              <a:t>Internet</a:t>
            </a:r>
          </a:p>
          <a:p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sz="2000" dirty="0" smtClean="0"/>
              <a:t>Commande </a:t>
            </a:r>
            <a:r>
              <a:rPr lang="fr-FR" sz="2000" dirty="0"/>
              <a:t>auprès de </a:t>
            </a:r>
            <a:r>
              <a:rPr lang="fr-FR" sz="2000" dirty="0" smtClean="0"/>
              <a:t>l’EGI</a:t>
            </a:r>
          </a:p>
          <a:p>
            <a:pPr marL="742950" lvl="1" indent="-285750">
              <a:buFontTx/>
              <a:buChar char="-"/>
            </a:pPr>
            <a:r>
              <a:rPr lang="fr-FR" sz="2000" dirty="0" smtClean="0"/>
              <a:t>Papier ou numérique</a:t>
            </a:r>
            <a:endParaRPr lang="fr-FR" sz="2000" dirty="0"/>
          </a:p>
          <a:p>
            <a:pPr marL="285750" indent="-285750">
              <a:buFontTx/>
              <a:buChar char="-"/>
            </a:pPr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sz="2000" dirty="0"/>
              <a:t>Site </a:t>
            </a:r>
            <a:r>
              <a:rPr lang="fr-FR" sz="2000" dirty="0" err="1"/>
              <a:t>intradef</a:t>
            </a:r>
            <a:r>
              <a:rPr lang="fr-FR" sz="2000" dirty="0"/>
              <a:t> </a:t>
            </a:r>
            <a:r>
              <a:rPr lang="fr-FR" sz="2000" dirty="0" smtClean="0"/>
              <a:t>/ contact du </a:t>
            </a:r>
            <a:r>
              <a:rPr lang="fr-FR" sz="2000" dirty="0"/>
              <a:t>28</a:t>
            </a:r>
            <a:r>
              <a:rPr lang="fr-FR" sz="2000" baseline="30000" dirty="0"/>
              <a:t>e</a:t>
            </a:r>
            <a:r>
              <a:rPr lang="fr-FR" sz="2000" dirty="0"/>
              <a:t> </a:t>
            </a:r>
            <a:r>
              <a:rPr lang="fr-FR" sz="2000" dirty="0" smtClean="0"/>
              <a:t>GG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24139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098" y="1362000"/>
            <a:ext cx="86558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 smtClean="0"/>
              <a:t>OSM </a:t>
            </a:r>
            <a:r>
              <a:rPr lang="fr-FR" dirty="0"/>
              <a:t>SCAN 25</a:t>
            </a:r>
          </a:p>
          <a:p>
            <a:r>
              <a:rPr lang="fr-FR" dirty="0"/>
              <a:t>https://osm.cquest.org/topen25/#15/48.8049/7.8592</a:t>
            </a:r>
          </a:p>
          <a:p>
            <a:endParaRPr lang="fr-FR" dirty="0"/>
          </a:p>
          <a:p>
            <a:r>
              <a:rPr lang="fr-FR" dirty="0"/>
              <a:t>raster </a:t>
            </a:r>
            <a:r>
              <a:rPr lang="fr-FR" dirty="0" smtClean="0"/>
              <a:t>IGN </a:t>
            </a:r>
            <a:endParaRPr lang="fr-FR" dirty="0"/>
          </a:p>
          <a:p>
            <a:r>
              <a:rPr lang="fr-FR" dirty="0"/>
              <a:t>https://wxs.ign.fr/choisirgeoportail/geoportail/r/wms?SERVICE=WMS&amp;VERSION=1.3.0&amp;REQUEST=GetCapabilities</a:t>
            </a:r>
          </a:p>
          <a:p>
            <a:endParaRPr lang="fr-FR" dirty="0"/>
          </a:p>
          <a:p>
            <a:r>
              <a:rPr lang="fr-FR" dirty="0"/>
              <a:t>vecteur </a:t>
            </a:r>
            <a:r>
              <a:rPr lang="fr-FR" dirty="0" smtClean="0"/>
              <a:t>IGN</a:t>
            </a:r>
            <a:endParaRPr lang="fr-FR" dirty="0"/>
          </a:p>
          <a:p>
            <a:r>
              <a:rPr lang="fr-FR" dirty="0"/>
              <a:t>https://wxs.ign.fr/choisirgeoportail/geoportail/v/wms?SERVICE=WMS&amp;VERSION=1.3.0&amp;REQUEST=GetCapabilities</a:t>
            </a:r>
          </a:p>
          <a:p>
            <a:endParaRPr lang="fr-FR" dirty="0"/>
          </a:p>
          <a:p>
            <a:r>
              <a:rPr lang="fr-FR" dirty="0"/>
              <a:t>autre</a:t>
            </a:r>
          </a:p>
          <a:p>
            <a:r>
              <a:rPr lang="fr-FR" dirty="0"/>
              <a:t>http://maps.stamen.com/terrain/#14/48.8057/7.8598</a:t>
            </a:r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Serveur de </a:t>
            </a:r>
            <a:r>
              <a:rPr lang="fr-FR" sz="3200" dirty="0" err="1" smtClean="0"/>
              <a:t>carto</a:t>
            </a:r>
            <a:r>
              <a:rPr lang="fr-FR" sz="3200" dirty="0" smtClean="0"/>
              <a:t> (WMS)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18952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21" y="1332510"/>
            <a:ext cx="6503957" cy="52933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96831" y="1733266"/>
            <a:ext cx="727148" cy="254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Rectangle 3"/>
          <p:cNvSpPr/>
          <p:nvPr/>
        </p:nvSpPr>
        <p:spPr>
          <a:xfrm>
            <a:off x="1803778" y="3611392"/>
            <a:ext cx="1056929" cy="308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ZoneTexte 4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Exporter depuis un serveur de cartes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61994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43" y="1419367"/>
            <a:ext cx="6109114" cy="52496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Exporter depuis un serveur de cartes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61549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32232" y="1528550"/>
            <a:ext cx="7879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Afficher dans </a:t>
            </a:r>
            <a:r>
              <a:rPr lang="fr-FR" dirty="0" err="1" smtClean="0"/>
              <a:t>GlobalMapper</a:t>
            </a:r>
            <a:r>
              <a:rPr lang="fr-FR" dirty="0" smtClean="0"/>
              <a:t> la zone voulue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Clic droit sur la couche -&gt; Couche -&gt; Exporter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Choisir </a:t>
            </a:r>
            <a:r>
              <a:rPr lang="fr-FR" dirty="0"/>
              <a:t>le format </a:t>
            </a:r>
            <a:r>
              <a:rPr lang="fr-FR" dirty="0" err="1" smtClean="0"/>
              <a:t>GeoTiff</a:t>
            </a:r>
            <a:r>
              <a:rPr lang="fr-FR" dirty="0" smtClean="0"/>
              <a:t> ou ECW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Dans « limites d’export », cocher « exporter les données visibles à </a:t>
            </a:r>
            <a:r>
              <a:rPr lang="fr-FR" smtClean="0"/>
              <a:t>l’écran !</a:t>
            </a:r>
          </a:p>
          <a:p>
            <a:pPr marL="285750" indent="-285750">
              <a:buFontTx/>
              <a:buChar char="-"/>
            </a:pPr>
            <a:r>
              <a:rPr lang="fr-FR" smtClean="0"/>
              <a:t>L’export </a:t>
            </a:r>
            <a:r>
              <a:rPr lang="fr-FR" dirty="0" smtClean="0"/>
              <a:t>peut prendre facilement 30min voire plusieurs heures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Exporter depuis un serveur de cartes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03259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r="5423"/>
          <a:stretch/>
        </p:blipFill>
        <p:spPr>
          <a:xfrm>
            <a:off x="1143000" y="2078850"/>
            <a:ext cx="6858000" cy="3750266"/>
          </a:xfrm>
          <a:prstGeom prst="rect">
            <a:avLst/>
          </a:prstGeom>
        </p:spPr>
      </p:pic>
      <p:sp>
        <p:nvSpPr>
          <p:cNvPr id="73731" name="ZoneTexte 2"/>
          <p:cNvSpPr txBox="1">
            <a:spLocks noChangeArrowheads="1"/>
          </p:cNvSpPr>
          <p:nvPr/>
        </p:nvSpPr>
        <p:spPr bwMode="auto">
          <a:xfrm>
            <a:off x="2072807" y="1689962"/>
            <a:ext cx="5034968" cy="3808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fr-FR" sz="1875" dirty="0">
                <a:solidFill>
                  <a:srgbClr val="0070C0"/>
                </a:solidFill>
                <a:hlinkClick r:id="rId4"/>
              </a:rPr>
              <a:t>https://dregi-mmvlwf03v.dr-cpt.intradef.gouv.fr</a:t>
            </a:r>
            <a:endParaRPr lang="fr-FR" altLang="fr-FR" sz="1875" dirty="0">
              <a:solidFill>
                <a:srgbClr val="0070C0"/>
              </a:solidFill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143000" y="907854"/>
            <a:ext cx="6858000" cy="6309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sz="21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COMMANDER</a:t>
            </a:r>
            <a:br>
              <a:rPr lang="fr-FR" sz="21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1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CARTOGRAPHIE AUPRES DE l’</a:t>
            </a:r>
            <a:r>
              <a:rPr lang="fr-FR" sz="2100" b="1" i="1" u="sng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egi</a:t>
            </a:r>
            <a:r>
              <a:rPr lang="fr-FR" sz="21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fr-FR" sz="21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978093" y="5052418"/>
            <a:ext cx="1241822" cy="4702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1350"/>
          </a:p>
        </p:txBody>
      </p:sp>
      <p:sp>
        <p:nvSpPr>
          <p:cNvPr id="8" name="Rectangle 7"/>
          <p:cNvSpPr/>
          <p:nvPr/>
        </p:nvSpPr>
        <p:spPr>
          <a:xfrm>
            <a:off x="3669804" y="2475942"/>
            <a:ext cx="1809000" cy="467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32710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:\Capture EGI commande de prod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07" y="924601"/>
            <a:ext cx="6866174" cy="50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14027" y="4724694"/>
            <a:ext cx="1728192" cy="12425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fr-FR" sz="1350"/>
          </a:p>
        </p:txBody>
      </p:sp>
      <p:sp>
        <p:nvSpPr>
          <p:cNvPr id="4" name="Rectangle 3"/>
          <p:cNvSpPr/>
          <p:nvPr/>
        </p:nvSpPr>
        <p:spPr>
          <a:xfrm>
            <a:off x="5544108" y="4742640"/>
            <a:ext cx="2052228" cy="124258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64837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"/>
          <a:stretch/>
        </p:blipFill>
        <p:spPr>
          <a:xfrm>
            <a:off x="1131137" y="890179"/>
            <a:ext cx="6878198" cy="507710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5903100" y="3737130"/>
            <a:ext cx="2125199" cy="997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1350"/>
          </a:p>
        </p:txBody>
      </p:sp>
      <p:sp>
        <p:nvSpPr>
          <p:cNvPr id="5" name="Rectangle 4"/>
          <p:cNvSpPr/>
          <p:nvPr/>
        </p:nvSpPr>
        <p:spPr>
          <a:xfrm>
            <a:off x="3275856" y="2456892"/>
            <a:ext cx="3240360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243210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idx="4294967295"/>
          </p:nvPr>
        </p:nvSpPr>
        <p:spPr>
          <a:xfrm>
            <a:off x="0" y="1006475"/>
            <a:ext cx="6858000" cy="630238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fr-FR" sz="21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COMMANDER</a:t>
            </a:r>
            <a:br>
              <a:rPr lang="fr-FR" sz="21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1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CARTOGRAPHIE AUPRES DE l’</a:t>
            </a:r>
            <a:r>
              <a:rPr lang="fr-FR" sz="2100" b="1" i="1" u="sng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egi</a:t>
            </a:r>
            <a:r>
              <a:rPr lang="fr-FR" sz="21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fr-FR" sz="21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705" y="2335500"/>
            <a:ext cx="1972594" cy="21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0430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95" y="2446735"/>
            <a:ext cx="2469356" cy="1414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19" y="4443413"/>
            <a:ext cx="2438400" cy="152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4" name="ZoneTexte 1"/>
          <p:cNvSpPr txBox="1">
            <a:spLocks noChangeArrowheads="1"/>
          </p:cNvSpPr>
          <p:nvPr/>
        </p:nvSpPr>
        <p:spPr bwMode="auto">
          <a:xfrm>
            <a:off x="2165749" y="4095750"/>
            <a:ext cx="66556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fr-FR" sz="1350" b="1"/>
              <a:t>SAER</a:t>
            </a:r>
          </a:p>
        </p:txBody>
      </p:sp>
      <p:sp>
        <p:nvSpPr>
          <p:cNvPr id="71685" name="ZoneTexte 8"/>
          <p:cNvSpPr txBox="1">
            <a:spLocks noChangeArrowheads="1"/>
          </p:cNvSpPr>
          <p:nvPr/>
        </p:nvSpPr>
        <p:spPr bwMode="auto">
          <a:xfrm>
            <a:off x="3999310" y="2068117"/>
            <a:ext cx="57900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fr-FR" sz="1350" b="1"/>
              <a:t>SICF</a:t>
            </a:r>
          </a:p>
        </p:txBody>
      </p:sp>
      <p:pic>
        <p:nvPicPr>
          <p:cNvPr id="7168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67" y="2390775"/>
            <a:ext cx="2106215" cy="1958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ZoneTexte 9"/>
          <p:cNvSpPr txBox="1">
            <a:spLocks noChangeArrowheads="1"/>
          </p:cNvSpPr>
          <p:nvPr/>
        </p:nvSpPr>
        <p:spPr bwMode="auto">
          <a:xfrm>
            <a:off x="6518672" y="2102644"/>
            <a:ext cx="4732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fr-FR" sz="1350" b="1"/>
              <a:t>SIR</a:t>
            </a:r>
          </a:p>
        </p:txBody>
      </p:sp>
      <p:sp>
        <p:nvSpPr>
          <p:cNvPr id="71688" name="ZoneTexte 10"/>
          <p:cNvSpPr txBox="1">
            <a:spLocks noChangeArrowheads="1"/>
          </p:cNvSpPr>
          <p:nvPr/>
        </p:nvSpPr>
        <p:spPr bwMode="auto">
          <a:xfrm>
            <a:off x="6731795" y="4880372"/>
            <a:ext cx="84830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fr-FR" sz="1350" b="1"/>
              <a:t>Maestro</a:t>
            </a:r>
          </a:p>
        </p:txBody>
      </p:sp>
      <p:sp>
        <p:nvSpPr>
          <p:cNvPr id="71689" name="ZoneTexte 11"/>
          <p:cNvSpPr txBox="1">
            <a:spLocks noChangeArrowheads="1"/>
          </p:cNvSpPr>
          <p:nvPr/>
        </p:nvSpPr>
        <p:spPr bwMode="auto">
          <a:xfrm>
            <a:off x="7218760" y="5325667"/>
            <a:ext cx="45397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fr-FR" sz="1350" b="1"/>
              <a:t>Etc</a:t>
            </a:r>
          </a:p>
        </p:txBody>
      </p:sp>
      <p:sp>
        <p:nvSpPr>
          <p:cNvPr id="71690" name="ZoneTexte 9"/>
          <p:cNvSpPr txBox="1">
            <a:spLocks noChangeArrowheads="1"/>
          </p:cNvSpPr>
          <p:nvPr/>
        </p:nvSpPr>
        <p:spPr bwMode="auto">
          <a:xfrm>
            <a:off x="4508898" y="3937397"/>
            <a:ext cx="133882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fr-FR" sz="1350" b="1"/>
              <a:t>GlobalMapper</a:t>
            </a:r>
          </a:p>
        </p:txBody>
      </p:sp>
      <p:pic>
        <p:nvPicPr>
          <p:cNvPr id="7169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1" y="4313635"/>
            <a:ext cx="2007394" cy="1600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1213951" y="898923"/>
            <a:ext cx="6742295" cy="1419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fr-FR" altLang="fr-FR" sz="1725" b="1" i="1" dirty="0">
                <a:solidFill>
                  <a:schemeClr val="accent2">
                    <a:lumMod val="50000"/>
                  </a:schemeClr>
                </a:solidFill>
                <a:latin typeface="Arial Black" pitchFamily="34" charset="0"/>
              </a:rPr>
              <a:t>Pour les cartes numériques </a:t>
            </a:r>
            <a:r>
              <a:rPr lang="fr-FR" altLang="fr-FR" sz="1725" b="1" i="1" u="sng" dirty="0">
                <a:solidFill>
                  <a:schemeClr val="accent2">
                    <a:lumMod val="50000"/>
                  </a:schemeClr>
                </a:solidFill>
                <a:latin typeface="Arial Black" pitchFamily="34" charset="0"/>
              </a:rPr>
              <a:t>c’est GRATUIT </a:t>
            </a:r>
            <a:r>
              <a:rPr lang="fr-FR" altLang="fr-FR" sz="1725" b="1" i="1" dirty="0">
                <a:solidFill>
                  <a:schemeClr val="accent2">
                    <a:lumMod val="50000"/>
                  </a:schemeClr>
                </a:solidFill>
                <a:latin typeface="Arial Black" pitchFamily="34" charset="0"/>
              </a:rPr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fr-FR" altLang="fr-FR" sz="1725" b="1" i="1" dirty="0">
                <a:solidFill>
                  <a:schemeClr val="accent2">
                    <a:lumMod val="50000"/>
                  </a:schemeClr>
                </a:solidFill>
                <a:latin typeface="Arial Black" pitchFamily="34" charset="0"/>
              </a:rPr>
              <a:t>vous recevrez vos CD et DVD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fr-FR" altLang="fr-FR" sz="1725" b="1" i="1" dirty="0">
                <a:solidFill>
                  <a:schemeClr val="accent2">
                    <a:lumMod val="50000"/>
                  </a:schemeClr>
                </a:solidFill>
                <a:latin typeface="Arial Black" pitchFamily="34" charset="0"/>
              </a:rPr>
              <a:t>par la poste ou par une société de chauffeurs livreurs.</a:t>
            </a:r>
          </a:p>
          <a:p>
            <a:pPr eaLnBrk="1" hangingPunct="1">
              <a:defRPr/>
            </a:pPr>
            <a:endParaRPr lang="fr-FR" sz="1725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169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4" y="2172892"/>
            <a:ext cx="1712119" cy="16883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4" name="ZoneTexte 2"/>
          <p:cNvSpPr txBox="1">
            <a:spLocks noChangeArrowheads="1"/>
          </p:cNvSpPr>
          <p:nvPr/>
        </p:nvSpPr>
        <p:spPr bwMode="auto">
          <a:xfrm rot="-1250891">
            <a:off x="3292087" y="3561116"/>
            <a:ext cx="203357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fr-FR" sz="3300" b="1" i="1">
                <a:solidFill>
                  <a:srgbClr val="FF0000"/>
                </a:solidFill>
              </a:rPr>
              <a:t>GRATUIT</a:t>
            </a:r>
          </a:p>
        </p:txBody>
      </p:sp>
    </p:spTree>
    <p:extLst>
      <p:ext uri="{BB962C8B-B14F-4D97-AF65-F5344CB8AC3E}">
        <p14:creationId xmlns:p14="http://schemas.microsoft.com/office/powerpoint/2010/main" val="193392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16806" y="904876"/>
            <a:ext cx="6858000" cy="16850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>
                <a:solidFill>
                  <a:schemeClr val="tx2"/>
                </a:solidFill>
                <a:latin typeface="Franklin Gothic Book" pitchFamily="34" charset="0"/>
              </a:defRPr>
            </a:lvl1pPr>
            <a:lvl2pPr>
              <a:defRPr sz="2800">
                <a:solidFill>
                  <a:schemeClr val="tx2"/>
                </a:solidFill>
                <a:latin typeface="Franklin Gothic Book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Franklin Gothic Book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Franklin Gothic Book" pitchFamily="34" charset="0"/>
              </a:defRPr>
            </a:lvl4pPr>
            <a:lvl5pPr>
              <a:defRPr>
                <a:solidFill>
                  <a:schemeClr val="tx2"/>
                </a:solidFill>
                <a:latin typeface="Franklin Gothic Book" pitchFamily="34" charset="0"/>
              </a:defRPr>
            </a:lvl5pPr>
            <a:lvl6pPr eaLnBrk="0" fontAlgn="base" hangingPunct="0">
              <a:spcAft>
                <a:spcPct val="0"/>
              </a:spcAft>
              <a:buFont typeface="Wingdings 2" pitchFamily="18" charset="2"/>
              <a:buChar char=""/>
              <a:defRPr>
                <a:solidFill>
                  <a:schemeClr val="tx2"/>
                </a:solidFill>
                <a:latin typeface="Franklin Gothic Book" pitchFamily="34" charset="0"/>
              </a:defRPr>
            </a:lvl6pPr>
            <a:lvl7pPr eaLnBrk="0" fontAlgn="base" hangingPunct="0">
              <a:spcAft>
                <a:spcPct val="0"/>
              </a:spcAft>
              <a:buFont typeface="Wingdings 2" pitchFamily="18" charset="2"/>
              <a:buChar char=""/>
              <a:defRPr>
                <a:solidFill>
                  <a:schemeClr val="tx2"/>
                </a:solidFill>
                <a:latin typeface="Franklin Gothic Book" pitchFamily="34" charset="0"/>
              </a:defRPr>
            </a:lvl7pPr>
            <a:lvl8pPr eaLnBrk="0" fontAlgn="base" hangingPunct="0">
              <a:spcAft>
                <a:spcPct val="0"/>
              </a:spcAft>
              <a:buFont typeface="Wingdings 2" pitchFamily="18" charset="2"/>
              <a:buChar char=""/>
              <a:defRPr>
                <a:solidFill>
                  <a:schemeClr val="tx2"/>
                </a:solidFill>
                <a:latin typeface="Franklin Gothic Book" pitchFamily="34" charset="0"/>
              </a:defRPr>
            </a:lvl8pPr>
            <a:lvl9pPr eaLnBrk="0" fontAlgn="base" hangingPunct="0">
              <a:spcAft>
                <a:spcPct val="0"/>
              </a:spcAft>
              <a:buFont typeface="Wingdings 2" pitchFamily="18" charset="2"/>
              <a:buChar char=""/>
              <a:defRPr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fr-FR" altLang="fr-FR" sz="1725" b="1" i="1" dirty="0">
                <a:latin typeface="Arial Black" pitchFamily="34" charset="0"/>
              </a:rPr>
              <a:t>Pour les cartes papiers </a:t>
            </a:r>
            <a:r>
              <a:rPr lang="fr-FR" altLang="fr-FR" sz="1725" b="1" i="1" u="sng" dirty="0">
                <a:latin typeface="Arial Black" pitchFamily="34" charset="0"/>
              </a:rPr>
              <a:t>c’est PAYANT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fr-FR" altLang="fr-FR" sz="1725" b="1" i="1" dirty="0">
                <a:latin typeface="Arial Black" pitchFamily="34" charset="0"/>
              </a:rPr>
              <a:t>(même catalogue) :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fr-FR" altLang="fr-FR" sz="1725" b="1" i="1" dirty="0">
                <a:latin typeface="Arial Black" pitchFamily="34" charset="0"/>
              </a:rPr>
              <a:t>transmettez le fichier EXCEL à votre cellule « budget » vous recevrez vos cartes par la poste </a:t>
            </a:r>
            <a:r>
              <a:rPr lang="fr-FR" altLang="fr-FR" sz="1725" b="1" i="1" dirty="0">
                <a:solidFill>
                  <a:schemeClr val="accent2">
                    <a:lumMod val="50000"/>
                  </a:schemeClr>
                </a:solidFill>
                <a:latin typeface="Arial Black" pitchFamily="34" charset="0"/>
              </a:rPr>
              <a:t>ou par une société de chauffeurs livreurs.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423" y="4202906"/>
            <a:ext cx="2293144" cy="1547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44" y="3967164"/>
            <a:ext cx="2106216" cy="15692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20" y="2721770"/>
            <a:ext cx="2970610" cy="31503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395" y="2834878"/>
            <a:ext cx="2184797" cy="15561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3856436"/>
            <a:ext cx="1677591" cy="11596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12" name="ZoneTexte 7"/>
          <p:cNvSpPr txBox="1">
            <a:spLocks noChangeArrowheads="1"/>
          </p:cNvSpPr>
          <p:nvPr/>
        </p:nvSpPr>
        <p:spPr bwMode="auto">
          <a:xfrm rot="-1250891">
            <a:off x="3393238" y="3561116"/>
            <a:ext cx="183127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fr-FR" sz="3300" b="1" i="1">
                <a:solidFill>
                  <a:srgbClr val="FF0000"/>
                </a:solidFill>
              </a:rPr>
              <a:t>PAYANT</a:t>
            </a:r>
          </a:p>
        </p:txBody>
      </p:sp>
    </p:spTree>
    <p:extLst>
      <p:ext uri="{BB962C8B-B14F-4D97-AF65-F5344CB8AC3E}">
        <p14:creationId xmlns:p14="http://schemas.microsoft.com/office/powerpoint/2010/main" val="138138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Via Internet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319297" y="1214651"/>
            <a:ext cx="84835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Données </a:t>
            </a:r>
            <a:r>
              <a:rPr lang="fr-FR" sz="2000" b="1" u="sng" dirty="0" err="1" smtClean="0"/>
              <a:t>carto</a:t>
            </a:r>
            <a:r>
              <a:rPr lang="fr-FR" sz="2000" b="1" u="sng" dirty="0" smtClean="0"/>
              <a:t> France</a:t>
            </a:r>
          </a:p>
          <a:p>
            <a:endParaRPr lang="fr-FR" dirty="0"/>
          </a:p>
          <a:p>
            <a:r>
              <a:rPr lang="fr-FR" dirty="0" smtClean="0"/>
              <a:t>IGN – Institut National de l’information </a:t>
            </a:r>
            <a:r>
              <a:rPr lang="fr-FR" dirty="0" err="1" smtClean="0"/>
              <a:t>Geographique</a:t>
            </a:r>
            <a:endParaRPr lang="fr-FR" dirty="0" smtClean="0"/>
          </a:p>
          <a:p>
            <a:r>
              <a:rPr lang="fr-FR" dirty="0" smtClean="0"/>
              <a:t>Site : </a:t>
            </a: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geoservices.ign.fr/documentation/diffusion/telechargement-donnees-libres.html</a:t>
            </a:r>
            <a:endParaRPr lang="fr-FR" dirty="0" smtClean="0"/>
          </a:p>
          <a:p>
            <a:r>
              <a:rPr lang="fr-FR" dirty="0" smtClean="0"/>
              <a:t>Miroir : </a:t>
            </a:r>
            <a:r>
              <a:rPr lang="fr-FR" dirty="0" smtClean="0">
                <a:hlinkClick r:id="rId3"/>
              </a:rPr>
              <a:t>http</a:t>
            </a:r>
            <a:r>
              <a:rPr lang="fr-FR" dirty="0">
                <a:hlinkClick r:id="rId3"/>
              </a:rPr>
              <a:t>://files.opendatarchives.fr/professionnels.ign.fr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geo.data.gouv.fr</a:t>
            </a:r>
            <a:endParaRPr lang="fr-FR" dirty="0" smtClean="0"/>
          </a:p>
          <a:p>
            <a:r>
              <a:rPr lang="fr-FR" dirty="0" smtClean="0"/>
              <a:t>Moteur de recherche qui recense la </a:t>
            </a:r>
            <a:r>
              <a:rPr lang="fr-FR" dirty="0" err="1" smtClean="0"/>
              <a:t>carto</a:t>
            </a:r>
            <a:r>
              <a:rPr lang="fr-FR" dirty="0" smtClean="0"/>
              <a:t> « open data » des départements/régions</a:t>
            </a:r>
          </a:p>
          <a:p>
            <a:r>
              <a:rPr lang="fr-FR" dirty="0" smtClean="0"/>
              <a:t>L’accessibilité des données dépend de chaque région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Emetteurs de plus de 5W</a:t>
            </a:r>
          </a:p>
          <a:p>
            <a:r>
              <a:rPr lang="fr-FR" dirty="0">
                <a:hlinkClick r:id="rId5"/>
              </a:rPr>
              <a:t>https://www.data.gouv.fr/fr/datasets/donnees-sur-les-installations-radioelectriques-de-plus-de-5-watts-1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9160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49" y="1633500"/>
            <a:ext cx="6781902" cy="3591000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1794699" y="2888940"/>
            <a:ext cx="1751188" cy="32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1350"/>
          </a:p>
        </p:txBody>
      </p:sp>
      <p:sp>
        <p:nvSpPr>
          <p:cNvPr id="4" name="Ellipse 3"/>
          <p:cNvSpPr/>
          <p:nvPr/>
        </p:nvSpPr>
        <p:spPr>
          <a:xfrm>
            <a:off x="1817694" y="2369454"/>
            <a:ext cx="1188132" cy="325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647472692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ZoneTexte 3"/>
          <p:cNvSpPr txBox="1">
            <a:spLocks noChangeArrowheads="1"/>
          </p:cNvSpPr>
          <p:nvPr/>
        </p:nvSpPr>
        <p:spPr bwMode="auto">
          <a:xfrm>
            <a:off x="1331640" y="2402886"/>
            <a:ext cx="65353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fr-FR" sz="5400" b="1" u="sng" dirty="0">
                <a:latin typeface="Calibri" pitchFamily="34" charset="0"/>
              </a:rPr>
              <a:t>Liens utiles.</a:t>
            </a:r>
          </a:p>
          <a:p>
            <a:pPr algn="ctr" eaLnBrk="1" hangingPunct="1"/>
            <a:endParaRPr lang="en-US" sz="5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3594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 txBox="1">
            <a:spLocks noChangeArrowheads="1"/>
          </p:cNvSpPr>
          <p:nvPr/>
        </p:nvSpPr>
        <p:spPr>
          <a:xfrm>
            <a:off x="1493658" y="2780928"/>
            <a:ext cx="2430270" cy="9181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sz="2550" i="1" u="sng" dirty="0">
                <a:solidFill>
                  <a:schemeClr val="accent6">
                    <a:lumMod val="50000"/>
                  </a:schemeClr>
                </a:solidFill>
              </a:rPr>
              <a:t>PLAN DE VILLE </a:t>
            </a:r>
          </a:p>
          <a:p>
            <a:pPr algn="ctr" eaLnBrk="1" hangingPunct="1">
              <a:defRPr/>
            </a:pPr>
            <a:r>
              <a:rPr lang="fr-FR" sz="2550" i="1" u="sng" dirty="0">
                <a:solidFill>
                  <a:schemeClr val="accent6">
                    <a:lumMod val="50000"/>
                  </a:schemeClr>
                </a:solidFill>
              </a:rPr>
              <a:t>D’ARLIT (NIGER)</a:t>
            </a:r>
          </a:p>
        </p:txBody>
      </p:sp>
      <p:sp>
        <p:nvSpPr>
          <p:cNvPr id="49155" name="ZoneTexte 5"/>
          <p:cNvSpPr txBox="1">
            <a:spLocks noChangeArrowheads="1"/>
          </p:cNvSpPr>
          <p:nvPr/>
        </p:nvSpPr>
        <p:spPr bwMode="auto">
          <a:xfrm>
            <a:off x="1244205" y="5501879"/>
            <a:ext cx="2768707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35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http://portail-gg28.intradef.gouv.fr/</a:t>
            </a:r>
            <a:endParaRPr lang="fr-FR" altLang="fr-FR" sz="135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/>
          <a:srcRect l="23619" t="12200" r="24406" b="65400"/>
          <a:stretch/>
        </p:blipFill>
        <p:spPr>
          <a:xfrm>
            <a:off x="1143000" y="857251"/>
            <a:ext cx="6858000" cy="1492529"/>
          </a:xfrm>
          <a:prstGeom prst="rect">
            <a:avLst/>
          </a:prstGeom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2460890"/>
            <a:ext cx="2484514" cy="3512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5652120" y="2078851"/>
            <a:ext cx="378161" cy="270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05540636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74" y="2420757"/>
            <a:ext cx="2526548" cy="35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23" name="ZoneTexte 5"/>
          <p:cNvSpPr txBox="1">
            <a:spLocks noChangeArrowheads="1"/>
          </p:cNvSpPr>
          <p:nvPr/>
        </p:nvSpPr>
        <p:spPr bwMode="auto">
          <a:xfrm>
            <a:off x="5042299" y="939404"/>
            <a:ext cx="2768707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35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http://portail-gg28.intradef.gouv.fr/</a:t>
            </a:r>
            <a:endParaRPr lang="fr-FR" altLang="fr-FR" sz="135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3292712"/>
            <a:ext cx="3748088" cy="2620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 cstate="print"/>
          <a:srcRect l="23619" t="12200" r="24406" b="65400"/>
          <a:stretch/>
        </p:blipFill>
        <p:spPr>
          <a:xfrm>
            <a:off x="1143000" y="857251"/>
            <a:ext cx="6858000" cy="1492529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652120" y="2078851"/>
            <a:ext cx="378161" cy="270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Rectangle 18"/>
          <p:cNvSpPr txBox="1">
            <a:spLocks noChangeArrowheads="1"/>
          </p:cNvSpPr>
          <p:nvPr/>
        </p:nvSpPr>
        <p:spPr>
          <a:xfrm>
            <a:off x="4517994" y="2402886"/>
            <a:ext cx="3024336" cy="808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sz="2100" i="1" u="sng" dirty="0">
                <a:solidFill>
                  <a:schemeClr val="accent6">
                    <a:lumMod val="50000"/>
                  </a:schemeClr>
                </a:solidFill>
              </a:rPr>
              <a:t>CARTOGRAPHIE DU MALI</a:t>
            </a:r>
          </a:p>
          <a:p>
            <a:pPr algn="ctr" eaLnBrk="1" hangingPunct="1">
              <a:defRPr/>
            </a:pPr>
            <a:r>
              <a:rPr lang="fr-FR" sz="2100" i="1" u="sng" dirty="0">
                <a:solidFill>
                  <a:schemeClr val="accent6">
                    <a:lumMod val="50000"/>
                  </a:schemeClr>
                </a:solidFill>
              </a:rPr>
              <a:t>1/50 000 ET 1/100 000</a:t>
            </a:r>
          </a:p>
        </p:txBody>
      </p:sp>
    </p:spTree>
    <p:extLst>
      <p:ext uri="{BB962C8B-B14F-4D97-AF65-F5344CB8AC3E}">
        <p14:creationId xmlns:p14="http://schemas.microsoft.com/office/powerpoint/2010/main" val="259345073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/>
          <a:srcRect l="23619" t="12200" r="24406" b="65400"/>
          <a:stretch/>
        </p:blipFill>
        <p:spPr>
          <a:xfrm>
            <a:off x="1143000" y="857251"/>
            <a:ext cx="6858000" cy="149252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6678115" y="2078851"/>
            <a:ext cx="918221" cy="270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Rectangle 18"/>
          <p:cNvSpPr txBox="1">
            <a:spLocks noChangeArrowheads="1"/>
          </p:cNvSpPr>
          <p:nvPr/>
        </p:nvSpPr>
        <p:spPr>
          <a:xfrm>
            <a:off x="2951820" y="2450511"/>
            <a:ext cx="32403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sz="18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 SENTINELLE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989" y="2996952"/>
            <a:ext cx="4236023" cy="2997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3593224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/>
          <a:srcRect l="23619" t="12200" r="24406" b="65400"/>
          <a:stretch/>
        </p:blipFill>
        <p:spPr>
          <a:xfrm>
            <a:off x="1143000" y="857251"/>
            <a:ext cx="6858000" cy="149252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1287745" y="2078851"/>
            <a:ext cx="864215" cy="270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535" y="2855901"/>
            <a:ext cx="4400933" cy="31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8"/>
          <p:cNvSpPr txBox="1">
            <a:spLocks noChangeArrowheads="1"/>
          </p:cNvSpPr>
          <p:nvPr/>
        </p:nvSpPr>
        <p:spPr>
          <a:xfrm>
            <a:off x="3046521" y="2402421"/>
            <a:ext cx="3050958" cy="41660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sz="1800" b="1" i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CARTES DE CAMPS.</a:t>
            </a:r>
          </a:p>
        </p:txBody>
      </p:sp>
    </p:spTree>
    <p:extLst>
      <p:ext uri="{BB962C8B-B14F-4D97-AF65-F5344CB8AC3E}">
        <p14:creationId xmlns:p14="http://schemas.microsoft.com/office/powerpoint/2010/main" val="215662481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IGN</a:t>
            </a:r>
            <a:endParaRPr lang="fr-FR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00" y="2844990"/>
            <a:ext cx="4533900" cy="37338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37" y="1348692"/>
            <a:ext cx="2619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Via Internet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319296" y="1214651"/>
            <a:ext cx="834703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Données </a:t>
            </a:r>
            <a:r>
              <a:rPr lang="fr-FR" sz="2000" b="1" u="sng" dirty="0" err="1" smtClean="0"/>
              <a:t>carto</a:t>
            </a:r>
            <a:r>
              <a:rPr lang="fr-FR" sz="2000" b="1" u="sng" dirty="0" smtClean="0"/>
              <a:t> Monde</a:t>
            </a:r>
          </a:p>
          <a:p>
            <a:endParaRPr lang="fr-FR" dirty="0"/>
          </a:p>
          <a:p>
            <a:r>
              <a:rPr lang="fr-FR" b="1" dirty="0" smtClean="0"/>
              <a:t>Cartes / Photos SAT </a:t>
            </a:r>
            <a:r>
              <a:rPr lang="fr-FR" b="1" dirty="0" smtClean="0"/>
              <a:t>:</a:t>
            </a:r>
            <a:endParaRPr lang="fr-FR" dirty="0" smtClean="0"/>
          </a:p>
          <a:p>
            <a:r>
              <a:rPr lang="fr-FR" dirty="0" smtClean="0"/>
              <a:t>SASGIS / SAS </a:t>
            </a:r>
            <a:r>
              <a:rPr lang="fr-FR" dirty="0" err="1" smtClean="0"/>
              <a:t>Planet</a:t>
            </a:r>
            <a:r>
              <a:rPr lang="fr-FR" dirty="0" smtClean="0"/>
              <a:t> </a:t>
            </a:r>
            <a:r>
              <a:rPr lang="fr-FR" dirty="0" smtClean="0"/>
              <a:t>: </a:t>
            </a:r>
            <a:r>
              <a:rPr lang="fr-FR" dirty="0" smtClean="0">
                <a:hlinkClick r:id="rId3"/>
              </a:rPr>
              <a:t>http</a:t>
            </a:r>
            <a:r>
              <a:rPr lang="fr-FR" dirty="0">
                <a:hlinkClick r:id="rId3"/>
              </a:rPr>
              <a:t>://www.sasgis.org/download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r>
              <a:rPr lang="fr-FR" dirty="0" smtClean="0"/>
              <a:t>Logiciel de visualisation de la </a:t>
            </a:r>
            <a:r>
              <a:rPr lang="fr-FR" dirty="0" err="1" smtClean="0"/>
              <a:t>carto</a:t>
            </a:r>
            <a:r>
              <a:rPr lang="fr-FR" dirty="0" smtClean="0"/>
              <a:t> Google/Bing/OSM/</a:t>
            </a:r>
            <a:r>
              <a:rPr lang="fr-FR" dirty="0" err="1" smtClean="0"/>
              <a:t>etc</a:t>
            </a:r>
            <a:endParaRPr lang="fr-FR" dirty="0" smtClean="0"/>
          </a:p>
          <a:p>
            <a:r>
              <a:rPr lang="fr-FR" dirty="0" smtClean="0"/>
              <a:t>Il est possible d’exporter la </a:t>
            </a:r>
            <a:r>
              <a:rPr lang="fr-FR" dirty="0" err="1" smtClean="0"/>
              <a:t>carto</a:t>
            </a:r>
            <a:r>
              <a:rPr lang="fr-FR" dirty="0" smtClean="0"/>
              <a:t> affichée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b="1" dirty="0" smtClean="0"/>
              <a:t>Vecteur</a:t>
            </a:r>
          </a:p>
          <a:p>
            <a:r>
              <a:rPr lang="fr-FR" dirty="0" err="1" smtClean="0"/>
              <a:t>Geonames</a:t>
            </a:r>
            <a:r>
              <a:rPr lang="fr-FR" dirty="0" smtClean="0"/>
              <a:t> par pays : </a:t>
            </a:r>
            <a:r>
              <a:rPr lang="fr-FR" dirty="0" smtClean="0">
                <a:hlinkClick r:id="rId4"/>
              </a:rPr>
              <a:t>https</a:t>
            </a:r>
            <a:r>
              <a:rPr lang="fr-FR" dirty="0">
                <a:hlinkClick r:id="rId4"/>
              </a:rPr>
              <a:t>://</a:t>
            </a:r>
            <a:r>
              <a:rPr lang="fr-FR" dirty="0" smtClean="0">
                <a:hlinkClick r:id="rId4"/>
              </a:rPr>
              <a:t>geonames.nga.mil/gns/html/namefiles.html</a:t>
            </a:r>
            <a:endParaRPr lang="fr-FR" dirty="0" smtClean="0"/>
          </a:p>
          <a:p>
            <a:r>
              <a:rPr lang="fr-FR" dirty="0" smtClean="0"/>
              <a:t>OSM (sélection de zone) </a:t>
            </a:r>
            <a:r>
              <a:rPr lang="fr-FR" dirty="0"/>
              <a:t>: </a:t>
            </a:r>
            <a:r>
              <a:rPr lang="fr-FR" dirty="0">
                <a:hlinkClick r:id="rId5"/>
              </a:rPr>
              <a:t>https://</a:t>
            </a:r>
            <a:r>
              <a:rPr lang="fr-FR" dirty="0" smtClean="0">
                <a:hlinkClick r:id="rId5"/>
              </a:rPr>
              <a:t>www.openstreetmap.org/export</a:t>
            </a:r>
            <a:endParaRPr lang="fr-FR" dirty="0" smtClean="0"/>
          </a:p>
          <a:p>
            <a:r>
              <a:rPr lang="fr-FR" dirty="0" smtClean="0"/>
              <a:t>OSM (par pays/région/département) : </a:t>
            </a:r>
            <a:r>
              <a:rPr lang="fr-FR" dirty="0" smtClean="0">
                <a:hlinkClick r:id="rId6"/>
              </a:rPr>
              <a:t>http</a:t>
            </a:r>
            <a:r>
              <a:rPr lang="fr-FR" dirty="0">
                <a:hlinkClick r:id="rId6"/>
              </a:rPr>
              <a:t>://download.geofabrik.de</a:t>
            </a:r>
            <a:r>
              <a:rPr lang="fr-FR" dirty="0" smtClean="0">
                <a:hlinkClick r:id="rId6"/>
              </a:rPr>
              <a:t>/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CellID</a:t>
            </a:r>
            <a:r>
              <a:rPr lang="fr-FR" dirty="0" smtClean="0"/>
              <a:t> </a:t>
            </a:r>
            <a:r>
              <a:rPr lang="fr-FR" dirty="0" smtClean="0"/>
              <a:t>sur le monde : </a:t>
            </a:r>
            <a:r>
              <a:rPr lang="fr-FR" dirty="0" smtClean="0">
                <a:hlinkClick r:id="rId7"/>
              </a:rPr>
              <a:t>https</a:t>
            </a:r>
            <a:r>
              <a:rPr lang="fr-FR" dirty="0">
                <a:hlinkClick r:id="rId7"/>
              </a:rPr>
              <a:t>://</a:t>
            </a:r>
            <a:r>
              <a:rPr lang="fr-FR" dirty="0" smtClean="0">
                <a:hlinkClick r:id="rId7"/>
              </a:rPr>
              <a:t>www.opencellid.org/downloads.php</a:t>
            </a:r>
            <a:endParaRPr lang="fr-FR" dirty="0" smtClean="0"/>
          </a:p>
          <a:p>
            <a:endParaRPr lang="fr-FR" dirty="0" smtClean="0"/>
          </a:p>
          <a:p>
            <a:r>
              <a:rPr lang="fr-FR" b="1" dirty="0" smtClean="0"/>
              <a:t>Relief</a:t>
            </a:r>
            <a:endParaRPr lang="fr-FR" dirty="0" smtClean="0"/>
          </a:p>
          <a:p>
            <a:r>
              <a:rPr lang="fr-FR" dirty="0" smtClean="0"/>
              <a:t>Application APPEARS (données NASA) </a:t>
            </a:r>
            <a:r>
              <a:rPr lang="fr-FR" dirty="0">
                <a:hlinkClick r:id="rId8"/>
              </a:rPr>
              <a:t>https://</a:t>
            </a:r>
            <a:r>
              <a:rPr lang="fr-FR" dirty="0" smtClean="0">
                <a:hlinkClick r:id="rId8"/>
              </a:rPr>
              <a:t>lpdaacsvc.cr.usgs.gov/appeears</a:t>
            </a:r>
            <a:r>
              <a:rPr lang="fr-FR" dirty="0" smtClean="0"/>
              <a:t> </a:t>
            </a:r>
          </a:p>
          <a:p>
            <a:r>
              <a:rPr lang="fr-FR" dirty="0">
                <a:hlinkClick r:id="rId9"/>
              </a:rPr>
              <a:t>https://</a:t>
            </a:r>
            <a:r>
              <a:rPr lang="fr-FR" dirty="0" smtClean="0">
                <a:hlinkClick r:id="rId9"/>
              </a:rPr>
              <a:t>www.opendem.info/link_dem.html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196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Exporter depuis SASGIS</a:t>
            </a:r>
            <a:endParaRPr lang="fr-FR" sz="3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709582"/>
            <a:ext cx="7239000" cy="25908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04916" y="1425326"/>
            <a:ext cx="795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SASGIS est un logiciel extrêmement pratique : il permet d’afficher de nombreuses sources de </a:t>
            </a:r>
            <a:r>
              <a:rPr lang="fr-FR" dirty="0" err="1" smtClean="0"/>
              <a:t>carto</a:t>
            </a:r>
            <a:r>
              <a:rPr lang="fr-FR" dirty="0" smtClean="0"/>
              <a:t> et de les exporter facilement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285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Exporter depuis SASGIS</a:t>
            </a:r>
            <a:endParaRPr lang="fr-FR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5" y="987730"/>
            <a:ext cx="5679453" cy="51582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521284"/>
            <a:ext cx="30861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4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Exporter depuis SASGIS</a:t>
            </a:r>
            <a:endParaRPr lang="fr-FR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4407" b="3018"/>
          <a:stretch/>
        </p:blipFill>
        <p:spPr>
          <a:xfrm>
            <a:off x="1647825" y="987730"/>
            <a:ext cx="5848350" cy="44970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94675" y="5876144"/>
            <a:ext cx="7734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1 - Télécharger la couche voulu (photos </a:t>
            </a:r>
            <a:r>
              <a:rPr lang="fr-FR" dirty="0" err="1" smtClean="0"/>
              <a:t>sat</a:t>
            </a:r>
            <a:r>
              <a:rPr lang="fr-FR" dirty="0" smtClean="0"/>
              <a:t>, cartes scan, </a:t>
            </a:r>
            <a:r>
              <a:rPr lang="fr-FR" dirty="0" err="1" smtClean="0"/>
              <a:t>etc</a:t>
            </a:r>
            <a:r>
              <a:rPr lang="fr-FR" dirty="0" smtClean="0"/>
              <a:t>) aux niveaux voulus. </a:t>
            </a:r>
          </a:p>
          <a:p>
            <a:r>
              <a:rPr lang="fr-FR" dirty="0" smtClean="0"/>
              <a:t>Le zoom courant est affiché sur la gauche de la fenêtre</a:t>
            </a:r>
          </a:p>
          <a:p>
            <a:r>
              <a:rPr lang="fr-FR" dirty="0" smtClean="0"/>
              <a:t>Une fois téléchargé, la </a:t>
            </a:r>
            <a:r>
              <a:rPr lang="fr-FR" dirty="0" err="1" smtClean="0"/>
              <a:t>carto</a:t>
            </a:r>
            <a:r>
              <a:rPr lang="fr-FR" dirty="0" smtClean="0"/>
              <a:t> est en cache et est plus rapide à traiter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37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Exporter depuis SASGIS</a:t>
            </a:r>
            <a:endParaRPr lang="fr-FR" sz="3200" dirty="0"/>
          </a:p>
        </p:txBody>
      </p:sp>
      <p:sp>
        <p:nvSpPr>
          <p:cNvPr id="5" name="ZoneTexte 4"/>
          <p:cNvSpPr txBox="1"/>
          <p:nvPr/>
        </p:nvSpPr>
        <p:spPr>
          <a:xfrm>
            <a:off x="494675" y="5876144"/>
            <a:ext cx="7031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L’onglet Assembler permet d’exporter la </a:t>
            </a:r>
            <a:r>
              <a:rPr lang="fr-FR" dirty="0" err="1" smtClean="0"/>
              <a:t>carto</a:t>
            </a:r>
            <a:r>
              <a:rPr lang="fr-FR" dirty="0" smtClean="0"/>
              <a:t> dans un format exploitable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Choisir la carte, le niveau de zoom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Il est possible de découper la carte si elle est imposante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171575"/>
            <a:ext cx="56959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7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4029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Exporter depuis SASGIS</a:t>
            </a:r>
            <a:endParaRPr lang="fr-FR" sz="3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6" y="987730"/>
            <a:ext cx="7712067" cy="523318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3400" y="6220918"/>
            <a:ext cx="346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Résultat avec le niveau de zoom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20012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7426</TotalTime>
  <Words>540</Words>
  <Application>Microsoft Office PowerPoint</Application>
  <PresentationFormat>Affichage à l'écran (4:3)</PresentationFormat>
  <Paragraphs>120</Paragraphs>
  <Slides>25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Comment COMMANDER DE LA CARTOGRAPHIE AUPRES DE l’egi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Marty</dc:creator>
  <cp:lastModifiedBy>Marty</cp:lastModifiedBy>
  <cp:revision>41</cp:revision>
  <dcterms:created xsi:type="dcterms:W3CDTF">2020-11-03T08:47:41Z</dcterms:created>
  <dcterms:modified xsi:type="dcterms:W3CDTF">2021-05-08T09:39:15Z</dcterms:modified>
</cp:coreProperties>
</file>